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45720000" cy="3840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192" userDrawn="1">
          <p15:clr>
            <a:srgbClr val="A4A3A4"/>
          </p15:clr>
        </p15:guide>
        <p15:guide id="2" pos="14400" userDrawn="1">
          <p15:clr>
            <a:srgbClr val="A4A3A4"/>
          </p15:clr>
        </p15:guide>
        <p15:guide id="3" pos="288" userDrawn="1">
          <p15:clr>
            <a:srgbClr val="A4A3A4"/>
          </p15:clr>
        </p15:guide>
        <p15:guide id="4" pos="28512" userDrawn="1">
          <p15:clr>
            <a:srgbClr val="A4A3A4"/>
          </p15:clr>
        </p15:guide>
        <p15:guide id="5" orient="horz" pos="3780" userDrawn="1">
          <p15:clr>
            <a:srgbClr val="A4A3A4"/>
          </p15:clr>
        </p15:guide>
        <p15:guide id="6" orient="horz" pos="22584" userDrawn="1">
          <p15:clr>
            <a:srgbClr val="A4A3A4"/>
          </p15:clr>
        </p15:guide>
        <p15:guide id="7" orient="horz" pos="23904" userDrawn="1">
          <p15:clr>
            <a:srgbClr val="A4A3A4"/>
          </p15:clr>
        </p15:guide>
        <p15:guide id="8" orient="horz" pos="4158" userDrawn="1">
          <p15:clr>
            <a:srgbClr val="A4A3A4"/>
          </p15:clr>
        </p15:guide>
        <p15:guide id="9" pos="9720" userDrawn="1">
          <p15:clr>
            <a:srgbClr val="A4A3A4"/>
          </p15:clr>
        </p15:guide>
        <p15:guide id="10" pos="19080" userDrawn="1">
          <p15:clr>
            <a:srgbClr val="A4A3A4"/>
          </p15:clr>
        </p15:guide>
        <p15:guide id="11" pos="9540" userDrawn="1">
          <p15:clr>
            <a:srgbClr val="A4A3A4"/>
          </p15:clr>
        </p15:guide>
        <p15:guide id="12" pos="9960" userDrawn="1">
          <p15:clr>
            <a:srgbClr val="A4A3A4"/>
          </p15:clr>
        </p15:guide>
        <p15:guide id="13" pos="18900" userDrawn="1">
          <p15:clr>
            <a:srgbClr val="A4A3A4"/>
          </p15:clr>
        </p15:guide>
        <p15:guide id="14" pos="19260" userDrawn="1">
          <p15:clr>
            <a:srgbClr val="A4A3A4"/>
          </p15:clr>
        </p15:guide>
        <p15:guide id="15" orient="horz" pos="2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0A9229-3534-444F-947E-7D1E8FA78446}" v="1" dt="2024-04-20T14:20:42.0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400" autoAdjust="0"/>
    <p:restoredTop sz="94660"/>
  </p:normalViewPr>
  <p:slideViewPr>
    <p:cSldViewPr snapToGrid="0">
      <p:cViewPr>
        <p:scale>
          <a:sx n="50" d="100"/>
          <a:sy n="50" d="100"/>
        </p:scale>
        <p:origin x="144" y="-4760"/>
      </p:cViewPr>
      <p:guideLst>
        <p:guide orient="horz" pos="24192"/>
        <p:guide pos="14400"/>
        <p:guide pos="288"/>
        <p:guide pos="28512"/>
        <p:guide orient="horz" pos="3780"/>
        <p:guide orient="horz" pos="22584"/>
        <p:guide orient="horz" pos="23904"/>
        <p:guide orient="horz" pos="4158"/>
        <p:guide pos="9720"/>
        <p:guide pos="19080"/>
        <p:guide pos="9540"/>
        <p:guide pos="9960"/>
        <p:guide pos="18900"/>
        <p:guide pos="19260"/>
        <p:guide orient="horz" pos="2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0" y="6285233"/>
            <a:ext cx="38862000" cy="13370560"/>
          </a:xfrm>
        </p:spPr>
        <p:txBody>
          <a:bodyPr anchor="b"/>
          <a:lstStyle>
            <a:lvl1pPr algn="ctr"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0" y="20171413"/>
            <a:ext cx="34290000" cy="9272267"/>
          </a:xfrm>
        </p:spPr>
        <p:txBody>
          <a:bodyPr/>
          <a:lstStyle>
            <a:lvl1pPr marL="0" indent="0" algn="ctr">
              <a:buNone/>
              <a:defRPr sz="12000"/>
            </a:lvl1pPr>
            <a:lvl2pPr marL="2286000" indent="0" algn="ctr">
              <a:buNone/>
              <a:defRPr sz="10000"/>
            </a:lvl2pPr>
            <a:lvl3pPr marL="4572000" indent="0" algn="ctr">
              <a:buNone/>
              <a:defRPr sz="9000"/>
            </a:lvl3pPr>
            <a:lvl4pPr marL="6858000" indent="0" algn="ctr">
              <a:buNone/>
              <a:defRPr sz="8000"/>
            </a:lvl4pPr>
            <a:lvl5pPr marL="9144000" indent="0" algn="ctr">
              <a:buNone/>
              <a:defRPr sz="8000"/>
            </a:lvl5pPr>
            <a:lvl6pPr marL="11430000" indent="0" algn="ctr">
              <a:buNone/>
              <a:defRPr sz="8000"/>
            </a:lvl6pPr>
            <a:lvl7pPr marL="13716000" indent="0" algn="ctr">
              <a:buNone/>
              <a:defRPr sz="8000"/>
            </a:lvl7pPr>
            <a:lvl8pPr marL="16002000" indent="0" algn="ctr">
              <a:buNone/>
              <a:defRPr sz="8000"/>
            </a:lvl8pPr>
            <a:lvl9pPr marL="18288000" indent="0" algn="ctr">
              <a:buNone/>
              <a:defRPr sz="8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8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84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78" y="2044700"/>
            <a:ext cx="985837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3" y="2044700"/>
            <a:ext cx="2900362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9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44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0" y="9574541"/>
            <a:ext cx="39433500" cy="15975327"/>
          </a:xfrm>
        </p:spPr>
        <p:txBody>
          <a:bodyPr anchor="b"/>
          <a:lstStyle>
            <a:lvl1pPr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0" y="25701001"/>
            <a:ext cx="39433500" cy="8401047"/>
          </a:xfrm>
        </p:spPr>
        <p:txBody>
          <a:bodyPr/>
          <a:lstStyle>
            <a:lvl1pPr marL="0" indent="0">
              <a:buNone/>
              <a:defRPr sz="12000">
                <a:solidFill>
                  <a:schemeClr val="tx1">
                    <a:tint val="82000"/>
                  </a:schemeClr>
                </a:solidFill>
              </a:defRPr>
            </a:lvl1pPr>
            <a:lvl2pPr marL="2286000" indent="0">
              <a:buNone/>
              <a:defRPr sz="10000">
                <a:solidFill>
                  <a:schemeClr val="tx1">
                    <a:tint val="82000"/>
                  </a:schemeClr>
                </a:solidFill>
              </a:defRPr>
            </a:lvl2pPr>
            <a:lvl3pPr marL="4572000" indent="0">
              <a:buNone/>
              <a:defRPr sz="9000">
                <a:solidFill>
                  <a:schemeClr val="tx1">
                    <a:tint val="82000"/>
                  </a:schemeClr>
                </a:solidFill>
              </a:defRPr>
            </a:lvl3pPr>
            <a:lvl4pPr marL="685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4pPr>
            <a:lvl5pPr marL="9144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5pPr>
            <a:lvl6pPr marL="11430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6pPr>
            <a:lvl7pPr marL="13716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7pPr>
            <a:lvl8pPr marL="16002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8pPr>
            <a:lvl9pPr marL="1828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45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49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044708"/>
            <a:ext cx="3943350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0" y="9414513"/>
            <a:ext cx="19341700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0" y="14028420"/>
            <a:ext cx="19341700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2" y="9414513"/>
            <a:ext cx="19436955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2" y="14028420"/>
            <a:ext cx="19436955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76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71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5" y="5529588"/>
            <a:ext cx="23145750" cy="27292300"/>
          </a:xfrm>
        </p:spPr>
        <p:txBody>
          <a:bodyPr/>
          <a:lstStyle>
            <a:lvl1pPr>
              <a:defRPr sz="16000"/>
            </a:lvl1pPr>
            <a:lvl2pPr>
              <a:defRPr sz="14000"/>
            </a:lvl2pPr>
            <a:lvl3pPr>
              <a:defRPr sz="12000"/>
            </a:lvl3pPr>
            <a:lvl4pPr>
              <a:defRPr sz="10000"/>
            </a:lvl4pPr>
            <a:lvl5pPr>
              <a:defRPr sz="10000"/>
            </a:lvl5pPr>
            <a:lvl6pPr>
              <a:defRPr sz="10000"/>
            </a:lvl6pPr>
            <a:lvl7pPr>
              <a:defRPr sz="10000"/>
            </a:lvl7pPr>
            <a:lvl8pPr>
              <a:defRPr sz="10000"/>
            </a:lvl8pPr>
            <a:lvl9pPr>
              <a:defRPr sz="10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8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5" y="5529588"/>
            <a:ext cx="23145750" cy="27292300"/>
          </a:xfrm>
        </p:spPr>
        <p:txBody>
          <a:bodyPr anchor="t"/>
          <a:lstStyle>
            <a:lvl1pPr marL="0" indent="0">
              <a:buNone/>
              <a:defRPr sz="16000"/>
            </a:lvl1pPr>
            <a:lvl2pPr marL="2286000" indent="0">
              <a:buNone/>
              <a:defRPr sz="14000"/>
            </a:lvl2pPr>
            <a:lvl3pPr marL="4572000" indent="0">
              <a:buNone/>
              <a:defRPr sz="12000"/>
            </a:lvl3pPr>
            <a:lvl4pPr marL="6858000" indent="0">
              <a:buNone/>
              <a:defRPr sz="10000"/>
            </a:lvl4pPr>
            <a:lvl5pPr marL="9144000" indent="0">
              <a:buNone/>
              <a:defRPr sz="10000"/>
            </a:lvl5pPr>
            <a:lvl6pPr marL="11430000" indent="0">
              <a:buNone/>
              <a:defRPr sz="10000"/>
            </a:lvl6pPr>
            <a:lvl7pPr marL="13716000" indent="0">
              <a:buNone/>
              <a:defRPr sz="10000"/>
            </a:lvl7pPr>
            <a:lvl8pPr marL="16002000" indent="0">
              <a:buNone/>
              <a:defRPr sz="10000"/>
            </a:lvl8pPr>
            <a:lvl9pPr marL="18288000" indent="0">
              <a:buNone/>
              <a:defRPr sz="10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5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0" y="2044708"/>
            <a:ext cx="3943350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0" y="10223500"/>
            <a:ext cx="3943350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3E7BB8-35E6-4599-BD59-179E19EE3B17}" type="datetimeFigureOut">
              <a:rPr lang="en-US" smtClean="0"/>
              <a:t>4/22/24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0" y="35595568"/>
            <a:ext cx="154305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4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572000" rtl="0" eaLnBrk="1" latinLnBrk="0" hangingPunct="1">
        <a:lnSpc>
          <a:spcPct val="90000"/>
        </a:lnSpc>
        <a:spcBef>
          <a:spcPct val="0"/>
        </a:spcBef>
        <a:buNone/>
        <a:defRPr sz="2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0" indent="-1143000" algn="l" defTabSz="4572000" rtl="0" eaLnBrk="1" latinLnBrk="0" hangingPunct="1">
        <a:lnSpc>
          <a:spcPct val="90000"/>
        </a:lnSpc>
        <a:spcBef>
          <a:spcPts val="5000"/>
        </a:spcBef>
        <a:buFont typeface="Arial" panose="020B0604020202020204" pitchFamily="34" charset="0"/>
        <a:buChar char="•"/>
        <a:defRPr sz="140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20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90.png"/><Relationship Id="rId3" Type="http://schemas.openxmlformats.org/officeDocument/2006/relationships/image" Target="../media/image13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svg"/><Relationship Id="rId15" Type="http://schemas.openxmlformats.org/officeDocument/2006/relationships/image" Target="../media/image11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0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514037E-368A-D27A-2427-4744B4004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83880" y="7485982"/>
            <a:ext cx="13458887" cy="1228028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528992AB-7F01-BC7B-3334-D12FA7F2E354}"/>
                  </a:ext>
                </a:extLst>
              </p:cNvPr>
              <p:cNvSpPr txBox="1"/>
              <p:nvPr/>
            </p:nvSpPr>
            <p:spPr>
              <a:xfrm>
                <a:off x="15845352" y="23778246"/>
                <a:ext cx="14158398" cy="123110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/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Fig. 4: Magnitude of the SVD modes of the Hankel matrix. 7 modes were chosen to represent the lifted state,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m:t>𝑧</m:t>
                    </m:r>
                  </m:oMath>
                </a14:m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528992AB-7F01-BC7B-3334-D12FA7F2E35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45352" y="23778246"/>
                <a:ext cx="14158398" cy="1231106"/>
              </a:xfrm>
              <a:prstGeom prst="rect">
                <a:avLst/>
              </a:prstGeom>
              <a:blipFill>
                <a:blip r:embed="rId3"/>
                <a:stretch>
                  <a:fillRect l="-2152" t="-13366" r="-2152" b="-23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Graphic 5">
            <a:extLst>
              <a:ext uri="{FF2B5EF4-FFF2-40B4-BE49-F238E27FC236}">
                <a16:creationId xmlns:a16="http://schemas.microsoft.com/office/drawing/2014/main" id="{85A7C291-A4BC-4286-E6D8-DCD7FB4755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288772" y="15350274"/>
            <a:ext cx="10905000" cy="8282278"/>
          </a:xfrm>
          <a:prstGeom prst="rect">
            <a:avLst/>
          </a:prstGeom>
        </p:spPr>
      </p:pic>
      <p:grpSp>
        <p:nvGrpSpPr>
          <p:cNvPr id="131" name="Group 130">
            <a:extLst>
              <a:ext uri="{FF2B5EF4-FFF2-40B4-BE49-F238E27FC236}">
                <a16:creationId xmlns:a16="http://schemas.microsoft.com/office/drawing/2014/main" id="{AD5C1F70-A83F-C509-7921-E2EDFAC17D36}"/>
              </a:ext>
            </a:extLst>
          </p:cNvPr>
          <p:cNvGrpSpPr/>
          <p:nvPr/>
        </p:nvGrpSpPr>
        <p:grpSpPr>
          <a:xfrm rot="7200000">
            <a:off x="29008705" y="10153376"/>
            <a:ext cx="917130" cy="501015"/>
            <a:chOff x="5511800" y="30722277"/>
            <a:chExt cx="1927166" cy="707659"/>
          </a:xfrm>
        </p:grpSpPr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9E83034-4994-0BE8-F4D4-BAC62101AF9D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6EB8F8C9-939C-D660-FB8E-A825CC616D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4D45690-6C59-0AFF-E181-06D4CAE3FB66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AA75D10-7472-A923-C26E-559917B97EA8}"/>
              </a:ext>
            </a:extLst>
          </p:cNvPr>
          <p:cNvGrpSpPr/>
          <p:nvPr/>
        </p:nvGrpSpPr>
        <p:grpSpPr>
          <a:xfrm rot="14400000">
            <a:off x="23482614" y="10447920"/>
            <a:ext cx="917130" cy="501015"/>
            <a:chOff x="5511800" y="30722277"/>
            <a:chExt cx="1927166" cy="707659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F69AE5E-95C1-FFDB-0331-03B9A280988C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EAF67315-1FAD-E011-39A2-8D8CE04B88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DAA9161-4839-4B06-7980-8227D456C93B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4D5716EA-71D6-1F25-827F-F96A5511ADFE}"/>
              </a:ext>
            </a:extLst>
          </p:cNvPr>
          <p:cNvGrpSpPr/>
          <p:nvPr/>
        </p:nvGrpSpPr>
        <p:grpSpPr>
          <a:xfrm>
            <a:off x="24359098" y="8951754"/>
            <a:ext cx="917130" cy="501015"/>
            <a:chOff x="5511800" y="30722277"/>
            <a:chExt cx="1927166" cy="707659"/>
          </a:xfrm>
        </p:grpSpPr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DE258F1F-B45A-8613-EE91-339D0A6F9712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7A0A69B-4989-7115-1C75-E0EFA00F6B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FEE97F9-DA5B-33E5-958F-03DF26BAD452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761C7A63-6636-02BC-B132-6BDCE5B6FFD9}"/>
              </a:ext>
            </a:extLst>
          </p:cNvPr>
          <p:cNvSpPr txBox="1"/>
          <p:nvPr/>
        </p:nvSpPr>
        <p:spPr>
          <a:xfrm>
            <a:off x="655572" y="21125514"/>
            <a:ext cx="14489178" cy="30777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1: Bio-inspired soft grasper with contact sensing via pneumatic jaws [1]. The grasper decreases the enclosed area when moving from the rest state (A) to the actuated state (B). Without force control, the grasper can impart significant deformations (C).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6E29D0E-8938-3A8A-76CB-B90F4910B77F}"/>
              </a:ext>
            </a:extLst>
          </p:cNvPr>
          <p:cNvSpPr/>
          <p:nvPr/>
        </p:nvSpPr>
        <p:spPr>
          <a:xfrm>
            <a:off x="457201" y="457201"/>
            <a:ext cx="44805600" cy="5543550"/>
          </a:xfrm>
          <a:prstGeom prst="rect">
            <a:avLst/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48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6B7A2E3-AFD8-CB14-418B-5E082B755E35}"/>
              </a:ext>
            </a:extLst>
          </p:cNvPr>
          <p:cNvSpPr txBox="1"/>
          <p:nvPr/>
        </p:nvSpPr>
        <p:spPr>
          <a:xfrm>
            <a:off x="-1" y="1709597"/>
            <a:ext cx="45599896" cy="15487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Bef>
                <a:spcPts val="2848"/>
              </a:spcBef>
            </a:pPr>
            <a:r>
              <a:rPr lang="en-US" sz="725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Data-Driven Control of a Soft Bioinspired Grasper</a:t>
            </a:r>
          </a:p>
          <a:p>
            <a:pPr algn="ctr" defTabSz="722900">
              <a:defRPr/>
            </a:pPr>
            <a:endParaRPr lang="en-US" sz="2214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4" name="Picture 43" descr="White text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3F0446A-82BF-1CF2-A1A1-9798881F05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46" y="3841862"/>
            <a:ext cx="2863455" cy="1824613"/>
          </a:xfrm>
          <a:prstGeom prst="rect">
            <a:avLst/>
          </a:prstGeom>
        </p:spPr>
      </p:pic>
      <p:sp>
        <p:nvSpPr>
          <p:cNvPr id="46" name="TextBox 6">
            <a:extLst>
              <a:ext uri="{FF2B5EF4-FFF2-40B4-BE49-F238E27FC236}">
                <a16:creationId xmlns:a16="http://schemas.microsoft.com/office/drawing/2014/main" id="{31DE67BF-A234-D343-FBA4-314B55DA136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9476433" y="3433249"/>
            <a:ext cx="26767134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Ravesh Sukhnandan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</a:t>
            </a:r>
            <a:r>
              <a:rPr lang="en-US" altLang="en-US" sz="5000" dirty="0" err="1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Sreeram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Thirupathi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2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Helen Wang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Nathan Zimmerer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7124B55-5ACF-EB0F-6A00-29BC03F6002F}"/>
              </a:ext>
            </a:extLst>
          </p:cNvPr>
          <p:cNvSpPr txBox="1"/>
          <p:nvPr/>
        </p:nvSpPr>
        <p:spPr>
          <a:xfrm flipH="1">
            <a:off x="5975398" y="4529469"/>
            <a:ext cx="33769205" cy="669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3200400">
              <a:defRPr/>
            </a:pPr>
            <a:r>
              <a:rPr lang="en-US" sz="3750" dirty="0">
                <a:solidFill>
                  <a:schemeClr val="bg1"/>
                </a:solidFill>
                <a:cs typeface="Arial"/>
              </a:rPr>
              <a:t>Carnegie Mellon University: 1) Mechanical Engineering, 2) Robotics Institute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5FB55FB-849E-7096-8017-0BD04C9B5E0B}"/>
              </a:ext>
            </a:extLst>
          </p:cNvPr>
          <p:cNvSpPr/>
          <p:nvPr/>
        </p:nvSpPr>
        <p:spPr>
          <a:xfrm>
            <a:off x="571501" y="6649089"/>
            <a:ext cx="14573250" cy="731520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4CDCAE4-4D63-27FF-BC60-B415AD3C42AC}"/>
              </a:ext>
            </a:extLst>
          </p:cNvPr>
          <p:cNvSpPr/>
          <p:nvPr/>
        </p:nvSpPr>
        <p:spPr>
          <a:xfrm>
            <a:off x="571499" y="26572721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06E3680-20EA-9655-69E2-DEEACD5FB703}"/>
              </a:ext>
            </a:extLst>
          </p:cNvPr>
          <p:cNvSpPr/>
          <p:nvPr/>
        </p:nvSpPr>
        <p:spPr>
          <a:xfrm>
            <a:off x="15863360" y="6661215"/>
            <a:ext cx="14140391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FF9F473-E05C-908A-9C13-1DF6A0181DAC}"/>
              </a:ext>
            </a:extLst>
          </p:cNvPr>
          <p:cNvSpPr/>
          <p:nvPr/>
        </p:nvSpPr>
        <p:spPr>
          <a:xfrm>
            <a:off x="15845352" y="14921636"/>
            <a:ext cx="1415839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E167CA9-BF58-A98A-7BEB-9F395A451A32}"/>
              </a:ext>
            </a:extLst>
          </p:cNvPr>
          <p:cNvSpPr/>
          <p:nvPr/>
        </p:nvSpPr>
        <p:spPr>
          <a:xfrm>
            <a:off x="30575251" y="6648290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313771B-6E50-629D-F2D7-92847165186D}"/>
              </a:ext>
            </a:extLst>
          </p:cNvPr>
          <p:cNvSpPr txBox="1"/>
          <p:nvPr/>
        </p:nvSpPr>
        <p:spPr>
          <a:xfrm>
            <a:off x="0" y="7447649"/>
            <a:ext cx="1514475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 graspers have inherent advantages in handling fragile and deformable objects e.g. fruits, food, biological tissues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However, even very deformable items like soft clays may require active force control to minimize deformation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DE6F2CD-BA9B-4D67-D8FA-1805DB84A312}"/>
              </a:ext>
            </a:extLst>
          </p:cNvPr>
          <p:cNvSpPr txBox="1"/>
          <p:nvPr/>
        </p:nvSpPr>
        <p:spPr>
          <a:xfrm>
            <a:off x="15734421" y="13469498"/>
            <a:ext cx="14269329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3: Experimental setup to gather data for fitting using random step changes in controls on a fixed cylinder (N = 58).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DFA0CA38-7BAB-EB74-5BDD-965F3CA9CC98}"/>
                  </a:ext>
                </a:extLst>
              </p:cNvPr>
              <p:cNvSpPr txBox="1"/>
              <p:nvPr/>
            </p:nvSpPr>
            <p:spPr>
              <a:xfrm>
                <a:off x="15845352" y="36207907"/>
                <a:ext cx="14287500" cy="18466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/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Fig. 5: Contact jaw pressures from random perturbations of the grasper position (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m:t>𝑥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m:t>,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m:t>𝑦</m:t>
                    </m:r>
                  </m:oMath>
                </a14:m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) and control pressure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  <a:ea typeface="Open Sans Light" panose="020B0306030504020204" pitchFamily="34" charset="0"/>
                            <a:cs typeface="Open Sans Light" panose="020B0306030504020204" pitchFamily="34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  <a:ea typeface="Open Sans Light" panose="020B0306030504020204" pitchFamily="34" charset="0"/>
                            <a:cs typeface="Open Sans Light" panose="020B0306030504020204" pitchFamily="34" charset="0"/>
                          </a:rPr>
                          <m:t>𝑃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  <a:ea typeface="Open Sans Light" panose="020B0306030504020204" pitchFamily="34" charset="0"/>
                            <a:cs typeface="Open Sans Light" panose="020B0306030504020204" pitchFamily="34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). The simulated response from the linear dynamics is shown in blue.</a:t>
                </a:r>
              </a:p>
            </p:txBody>
          </p:sp>
        </mc:Choice>
        <mc:Fallback xmlns=""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DFA0CA38-7BAB-EB74-5BDD-965F3CA9CC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845352" y="36207907"/>
                <a:ext cx="14287500" cy="1846659"/>
              </a:xfrm>
              <a:prstGeom prst="rect">
                <a:avLst/>
              </a:prstGeom>
              <a:blipFill>
                <a:blip r:embed="rId7"/>
                <a:stretch>
                  <a:fillRect l="-2133" t="-8911" r="-2176" b="-15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extBox 84">
            <a:extLst>
              <a:ext uri="{FF2B5EF4-FFF2-40B4-BE49-F238E27FC236}">
                <a16:creationId xmlns:a16="http://schemas.microsoft.com/office/drawing/2014/main" id="{A76709D2-EFB6-28BD-426B-0DBB905361C6}"/>
              </a:ext>
            </a:extLst>
          </p:cNvPr>
          <p:cNvSpPr txBox="1"/>
          <p:nvPr/>
        </p:nvSpPr>
        <p:spPr>
          <a:xfrm>
            <a:off x="30714831" y="19640246"/>
            <a:ext cx="14287500" cy="2462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6: Comparison of desired contact pressures and the simulated response with LQR. The stage cost corresponding to jaw 1’s pressure was given more weight to facilitate closer tracking of that trajectory. 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6DAAD87-5444-3CCD-A789-68442C61583C}"/>
              </a:ext>
            </a:extLst>
          </p:cNvPr>
          <p:cNvSpPr/>
          <p:nvPr/>
        </p:nvSpPr>
        <p:spPr>
          <a:xfrm>
            <a:off x="30575249" y="22231672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Future Work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65F021-18FF-995C-B214-FC4C49B34925}"/>
              </a:ext>
            </a:extLst>
          </p:cNvPr>
          <p:cNvSpPr txBox="1"/>
          <p:nvPr/>
        </p:nvSpPr>
        <p:spPr>
          <a:xfrm>
            <a:off x="571497" y="37288919"/>
            <a:ext cx="142875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2: Flow chart for controller development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E01568-0E2E-62FC-5CA1-693FD89EA5F8}"/>
              </a:ext>
            </a:extLst>
          </p:cNvPr>
          <p:cNvSpPr txBox="1"/>
          <p:nvPr/>
        </p:nvSpPr>
        <p:spPr>
          <a:xfrm>
            <a:off x="1077233" y="10612079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C9E691-DB3F-840B-E17E-B7C69F64781A}"/>
              </a:ext>
            </a:extLst>
          </p:cNvPr>
          <p:cNvSpPr txBox="1"/>
          <p:nvPr/>
        </p:nvSpPr>
        <p:spPr>
          <a:xfrm>
            <a:off x="8041085" y="10612079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9442AAD-1E9B-5937-6E53-EB81E4031FF1}"/>
              </a:ext>
            </a:extLst>
          </p:cNvPr>
          <p:cNvGrpSpPr/>
          <p:nvPr/>
        </p:nvGrpSpPr>
        <p:grpSpPr>
          <a:xfrm>
            <a:off x="1592043" y="10706612"/>
            <a:ext cx="4847946" cy="4842419"/>
            <a:chOff x="1592042" y="10938636"/>
            <a:chExt cx="5736487" cy="5729947"/>
          </a:xfrm>
        </p:grpSpPr>
        <p:pic>
          <p:nvPicPr>
            <p:cNvPr id="5" name="Content Placeholder 5" descr="A round object with wires&#10;&#10;Description automatically generated">
              <a:extLst>
                <a:ext uri="{FF2B5EF4-FFF2-40B4-BE49-F238E27FC236}">
                  <a16:creationId xmlns:a16="http://schemas.microsoft.com/office/drawing/2014/main" id="{7369071B-9A8A-EF29-5A73-DC8CEDD6C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60" b="1262"/>
            <a:stretch/>
          </p:blipFill>
          <p:spPr>
            <a:xfrm>
              <a:off x="1592042" y="10938636"/>
              <a:ext cx="5736487" cy="5729947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734800-FF6C-FA43-D1BA-41122EE8AF3D}"/>
                </a:ext>
              </a:extLst>
            </p:cNvPr>
            <p:cNvSpPr/>
            <p:nvPr/>
          </p:nvSpPr>
          <p:spPr>
            <a:xfrm>
              <a:off x="3384362" y="12848436"/>
              <a:ext cx="1930400" cy="1930400"/>
            </a:xfrm>
            <a:prstGeom prst="ellipse">
              <a:avLst/>
            </a:prstGeom>
            <a:noFill/>
            <a:ln w="76200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3C23275-5146-4CC2-7991-EC355F35A056}"/>
              </a:ext>
            </a:extLst>
          </p:cNvPr>
          <p:cNvGrpSpPr/>
          <p:nvPr/>
        </p:nvGrpSpPr>
        <p:grpSpPr>
          <a:xfrm>
            <a:off x="8584011" y="10909400"/>
            <a:ext cx="4634150" cy="4499663"/>
            <a:chOff x="8584011" y="11141424"/>
            <a:chExt cx="5483506" cy="5324370"/>
          </a:xfrm>
        </p:grpSpPr>
        <p:pic>
          <p:nvPicPr>
            <p:cNvPr id="9" name="Picture 8" descr="A round object with wires and wires&#10;&#10;Description automatically generated">
              <a:extLst>
                <a:ext uri="{FF2B5EF4-FFF2-40B4-BE49-F238E27FC236}">
                  <a16:creationId xmlns:a16="http://schemas.microsoft.com/office/drawing/2014/main" id="{C73B9E05-E02A-F727-FA57-CF0C2CE3A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84011" y="11141424"/>
              <a:ext cx="5483506" cy="5324370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1973FB4-8580-E324-AC3D-C3AE854C9EB8}"/>
                </a:ext>
              </a:extLst>
            </p:cNvPr>
            <p:cNvSpPr/>
            <p:nvPr/>
          </p:nvSpPr>
          <p:spPr>
            <a:xfrm>
              <a:off x="11052627" y="13467213"/>
              <a:ext cx="843769" cy="843769"/>
            </a:xfrm>
            <a:prstGeom prst="ellipse">
              <a:avLst/>
            </a:prstGeom>
            <a:noFill/>
            <a:ln w="47625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4">
            <a:extLst>
              <a:ext uri="{FF2B5EF4-FFF2-40B4-BE49-F238E27FC236}">
                <a16:creationId xmlns:a16="http://schemas.microsoft.com/office/drawing/2014/main" id="{4F7B8920-D6E9-7C8E-7861-09C75BFA1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8" r="2665"/>
          <a:stretch/>
        </p:blipFill>
        <p:spPr bwMode="auto">
          <a:xfrm>
            <a:off x="2149214" y="16006540"/>
            <a:ext cx="3733604" cy="432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">
            <a:extLst>
              <a:ext uri="{FF2B5EF4-FFF2-40B4-BE49-F238E27FC236}">
                <a16:creationId xmlns:a16="http://schemas.microsoft.com/office/drawing/2014/main" id="{DD526F2B-DD33-F07D-AD34-E381298709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2" t="5766" r="14566" b="6251"/>
          <a:stretch/>
        </p:blipFill>
        <p:spPr bwMode="auto">
          <a:xfrm>
            <a:off x="9211331" y="16006540"/>
            <a:ext cx="3379510" cy="418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E9148B5-2587-00A5-6CB8-D02C7EFEC848}"/>
              </a:ext>
            </a:extLst>
          </p:cNvPr>
          <p:cNvSpPr txBox="1"/>
          <p:nvPr/>
        </p:nvSpPr>
        <p:spPr>
          <a:xfrm>
            <a:off x="1037700" y="15720810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ECE753-20EF-8713-F659-78270AB17EDB}"/>
              </a:ext>
            </a:extLst>
          </p:cNvPr>
          <p:cNvSpPr txBox="1"/>
          <p:nvPr/>
        </p:nvSpPr>
        <p:spPr>
          <a:xfrm>
            <a:off x="1584558" y="20297117"/>
            <a:ext cx="1448917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Undeformed clay cube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02F2B1-EE8B-4D56-A2BD-A16F56BC04FD}"/>
              </a:ext>
            </a:extLst>
          </p:cNvPr>
          <p:cNvSpPr txBox="1"/>
          <p:nvPr/>
        </p:nvSpPr>
        <p:spPr>
          <a:xfrm>
            <a:off x="9361475" y="20360203"/>
            <a:ext cx="307922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After grasp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22A4E2-B0DB-72EF-7F2E-1A3DF21D8513}"/>
              </a:ext>
            </a:extLst>
          </p:cNvPr>
          <p:cNvCxnSpPr/>
          <p:nvPr/>
        </p:nvCxnSpPr>
        <p:spPr>
          <a:xfrm>
            <a:off x="6145500" y="18169192"/>
            <a:ext cx="2853749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5A413EC-121F-BB68-C0E7-D1C88CD94375}"/>
              </a:ext>
            </a:extLst>
          </p:cNvPr>
          <p:cNvSpPr txBox="1"/>
          <p:nvPr/>
        </p:nvSpPr>
        <p:spPr>
          <a:xfrm>
            <a:off x="6329980" y="16741078"/>
            <a:ext cx="217739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No force control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9305EC-997F-319E-1311-C7CB40384C51}"/>
                  </a:ext>
                </a:extLst>
              </p:cNvPr>
              <p:cNvSpPr txBox="1"/>
              <p:nvPr/>
            </p:nvSpPr>
            <p:spPr>
              <a:xfrm>
                <a:off x="15672661" y="7430067"/>
                <a:ext cx="3700440" cy="30685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Observables: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 ∈</m:t>
                      </m:r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 ×1</m:t>
                          </m:r>
                        </m:sup>
                      </m:sSup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9305EC-997F-319E-1311-C7CB40384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2661" y="7430067"/>
                <a:ext cx="3700440" cy="3068597"/>
              </a:xfrm>
              <a:prstGeom prst="rect">
                <a:avLst/>
              </a:prstGeom>
              <a:blipFill>
                <a:blip r:embed="rId12"/>
                <a:stretch>
                  <a:fillRect l="-6164" t="-3719" b="-12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05C7AF2-3A0B-3464-9755-86993DD6302E}"/>
                  </a:ext>
                </a:extLst>
              </p:cNvPr>
              <p:cNvSpPr txBox="1"/>
              <p:nvPr/>
            </p:nvSpPr>
            <p:spPr>
              <a:xfrm>
                <a:off x="15659560" y="10505373"/>
                <a:ext cx="3700440" cy="29663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Controls: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 ∈</m:t>
                      </m:r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 ×1</m:t>
                          </m:r>
                        </m:sup>
                      </m:sSup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05C7AF2-3A0B-3464-9755-86993DD630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59560" y="10505373"/>
                <a:ext cx="3700440" cy="2966389"/>
              </a:xfrm>
              <a:prstGeom prst="rect">
                <a:avLst/>
              </a:prstGeom>
              <a:blipFill>
                <a:blip r:embed="rId13"/>
                <a:stretch>
                  <a:fillRect l="-5931" t="-3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3" name="Group 32">
            <a:extLst>
              <a:ext uri="{FF2B5EF4-FFF2-40B4-BE49-F238E27FC236}">
                <a16:creationId xmlns:a16="http://schemas.microsoft.com/office/drawing/2014/main" id="{F98F291A-DBF0-0916-EFD9-A93321ABE7C1}"/>
              </a:ext>
            </a:extLst>
          </p:cNvPr>
          <p:cNvGrpSpPr/>
          <p:nvPr/>
        </p:nvGrpSpPr>
        <p:grpSpPr>
          <a:xfrm>
            <a:off x="19634036" y="8539133"/>
            <a:ext cx="3068598" cy="3108710"/>
            <a:chOff x="4289856" y="30401259"/>
            <a:chExt cx="3068598" cy="3108710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CE894AAA-B879-5385-C4F5-C52783E98104}"/>
                </a:ext>
              </a:extLst>
            </p:cNvPr>
            <p:cNvGrpSpPr/>
            <p:nvPr/>
          </p:nvGrpSpPr>
          <p:grpSpPr>
            <a:xfrm>
              <a:off x="4289856" y="30441371"/>
              <a:ext cx="3068598" cy="3068598"/>
              <a:chOff x="4289855" y="30441369"/>
              <a:chExt cx="4334241" cy="4334241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D05F0A7C-04F3-E8F2-0480-EAE5D58EEC54}"/>
                  </a:ext>
                </a:extLst>
              </p:cNvPr>
              <p:cNvSpPr/>
              <p:nvPr/>
            </p:nvSpPr>
            <p:spPr>
              <a:xfrm>
                <a:off x="4289855" y="30441369"/>
                <a:ext cx="4334241" cy="4334241"/>
              </a:xfrm>
              <a:prstGeom prst="ellipse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A74B7670-3637-D40A-0145-5B3FBE1715BC}"/>
                  </a:ext>
                </a:extLst>
              </p:cNvPr>
              <p:cNvGrpSpPr/>
              <p:nvPr/>
            </p:nvGrpSpPr>
            <p:grpSpPr>
              <a:xfrm>
                <a:off x="5792289" y="30524167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0D6440A0-0D57-F493-4338-1A7AD03A3A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1CFE36B9-5666-0225-2D01-FF019E2556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63C7E47F-7E0D-D44E-699D-E0A2C50A5B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FE0645D-8E36-AE0E-8708-C548C9B9E92B}"/>
                  </a:ext>
                </a:extLst>
              </p:cNvPr>
              <p:cNvGrpSpPr/>
              <p:nvPr/>
            </p:nvGrpSpPr>
            <p:grpSpPr>
              <a:xfrm rot="7200000">
                <a:off x="7229396" y="33201558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F8FABC2F-A70E-DD18-C28F-BF2B8824C3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47BD0AF7-40D1-7134-2CD2-1110146129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8C12F262-6806-5FCD-1FD6-395C35C402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3925273-03D9-A34D-165E-266E4F894EEA}"/>
                  </a:ext>
                </a:extLst>
              </p:cNvPr>
              <p:cNvGrpSpPr/>
              <p:nvPr/>
            </p:nvGrpSpPr>
            <p:grpSpPr>
              <a:xfrm rot="14400000">
                <a:off x="4353556" y="33191598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CB616365-362A-60B1-4455-B50840EECD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136A37A8-56DD-38A6-A390-8DD8ED0CA0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24FAF072-BAEC-F2F3-539C-7425B43B79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013F6BB-B059-E81F-9432-4D0AEED42724}"/>
                </a:ext>
              </a:extLst>
            </p:cNvPr>
            <p:cNvSpPr/>
            <p:nvPr/>
          </p:nvSpPr>
          <p:spPr>
            <a:xfrm>
              <a:off x="5096004" y="31234530"/>
              <a:ext cx="1447578" cy="1447578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EDD5CB2-2145-42FB-5BBC-C6A07C77BA63}"/>
                </a:ext>
              </a:extLst>
            </p:cNvPr>
            <p:cNvSpPr txBox="1"/>
            <p:nvPr/>
          </p:nvSpPr>
          <p:spPr>
            <a:xfrm>
              <a:off x="5524348" y="30401259"/>
              <a:ext cx="891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  <a:endParaRPr lang="en-US" sz="3600" baseline="-25000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D7C1C93-BEEA-5B7A-8DEF-84547A17C341}"/>
                </a:ext>
              </a:extLst>
            </p:cNvPr>
            <p:cNvSpPr txBox="1"/>
            <p:nvPr/>
          </p:nvSpPr>
          <p:spPr>
            <a:xfrm>
              <a:off x="6544470" y="32301895"/>
              <a:ext cx="7221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  <a:endParaRPr lang="en-US" sz="3600" baseline="-25000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6F6DD5F-9417-0B7A-FC63-1D018B81A1F2}"/>
                </a:ext>
              </a:extLst>
            </p:cNvPr>
            <p:cNvSpPr txBox="1"/>
            <p:nvPr/>
          </p:nvSpPr>
          <p:spPr>
            <a:xfrm>
              <a:off x="4444845" y="32245345"/>
              <a:ext cx="7170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  <a:endParaRPr lang="en-US" sz="3600" baseline="-25000" dirty="0"/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E53A5D3F-2A50-5C0C-2314-2A3FC7941F86}"/>
                </a:ext>
              </a:extLst>
            </p:cNvPr>
            <p:cNvCxnSpPr>
              <a:cxnSpLocks/>
            </p:cNvCxnSpPr>
            <p:nvPr/>
          </p:nvCxnSpPr>
          <p:spPr>
            <a:xfrm>
              <a:off x="5802786" y="31975669"/>
              <a:ext cx="61296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52BB75FB-0D5B-0BE3-1005-9FF716EC00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34370" y="31378575"/>
              <a:ext cx="0" cy="629733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2C0170E-9308-C7FB-DBAD-A2FBEDE15BCA}"/>
                </a:ext>
              </a:extLst>
            </p:cNvPr>
            <p:cNvSpPr txBox="1"/>
            <p:nvPr/>
          </p:nvSpPr>
          <p:spPr>
            <a:xfrm>
              <a:off x="6080227" y="31879687"/>
              <a:ext cx="3559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x</a:t>
              </a:r>
              <a:endParaRPr lang="en-US" sz="3600" baseline="-25000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EB26BCC0-76CA-53FB-EB9F-6C4F86B1E756}"/>
                </a:ext>
              </a:extLst>
            </p:cNvPr>
            <p:cNvSpPr txBox="1"/>
            <p:nvPr/>
          </p:nvSpPr>
          <p:spPr>
            <a:xfrm>
              <a:off x="5379072" y="31138307"/>
              <a:ext cx="715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y</a:t>
              </a:r>
              <a:endParaRPr lang="en-US" sz="3600" baseline="-25000" dirty="0"/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F2D5F69A-58C3-5F06-7EF6-6AD3EF134FB9}"/>
              </a:ext>
            </a:extLst>
          </p:cNvPr>
          <p:cNvSpPr/>
          <p:nvPr/>
        </p:nvSpPr>
        <p:spPr>
          <a:xfrm>
            <a:off x="23977504" y="9392459"/>
            <a:ext cx="1447578" cy="144757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78905B6-B23C-BEFE-4C63-4BC58A7C034D}"/>
              </a:ext>
            </a:extLst>
          </p:cNvPr>
          <p:cNvSpPr/>
          <p:nvPr/>
        </p:nvSpPr>
        <p:spPr>
          <a:xfrm>
            <a:off x="23471736" y="8887002"/>
            <a:ext cx="2664339" cy="266433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4D4457EA-6565-A31B-7B4A-78DD7FE69704}"/>
              </a:ext>
            </a:extLst>
          </p:cNvPr>
          <p:cNvGrpSpPr/>
          <p:nvPr/>
        </p:nvGrpSpPr>
        <p:grpSpPr>
          <a:xfrm rot="7200000">
            <a:off x="25212699" y="10476588"/>
            <a:ext cx="917130" cy="501015"/>
            <a:chOff x="5511800" y="30722277"/>
            <a:chExt cx="1927166" cy="707659"/>
          </a:xfrm>
        </p:grpSpPr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9CCC66E2-B913-A787-194A-5E7FC3F2AAAC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D6F3E4F-C3E2-3B56-BE56-11F730197A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8C7CED5-A68E-F3A4-46A9-D5252AFF5AB4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048DC6F-E05F-9E8C-36C7-F855BE58F89F}"/>
              </a:ext>
            </a:extLst>
          </p:cNvPr>
          <p:cNvCxnSpPr>
            <a:cxnSpLocks/>
          </p:cNvCxnSpPr>
          <p:nvPr/>
        </p:nvCxnSpPr>
        <p:spPr>
          <a:xfrm>
            <a:off x="24684286" y="10133598"/>
            <a:ext cx="612962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76858F20-FB28-F6C0-97BB-9B304A4A9162}"/>
              </a:ext>
            </a:extLst>
          </p:cNvPr>
          <p:cNvCxnSpPr>
            <a:cxnSpLocks/>
          </p:cNvCxnSpPr>
          <p:nvPr/>
        </p:nvCxnSpPr>
        <p:spPr>
          <a:xfrm flipV="1">
            <a:off x="24715870" y="9536504"/>
            <a:ext cx="0" cy="629733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0D26D16-4B3E-CC46-1652-570DFDD44739}"/>
              </a:ext>
            </a:extLst>
          </p:cNvPr>
          <p:cNvSpPr txBox="1"/>
          <p:nvPr/>
        </p:nvSpPr>
        <p:spPr>
          <a:xfrm>
            <a:off x="24961727" y="10037616"/>
            <a:ext cx="355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endParaRPr lang="en-US" sz="3600" baseline="-25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4222ADF-308A-241D-4F9B-9F89FF0BF67B}"/>
              </a:ext>
            </a:extLst>
          </p:cNvPr>
          <p:cNvSpPr txBox="1"/>
          <p:nvPr/>
        </p:nvSpPr>
        <p:spPr>
          <a:xfrm>
            <a:off x="24260572" y="9296236"/>
            <a:ext cx="715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</a:t>
            </a:r>
            <a:endParaRPr lang="en-US" sz="3600" baseline="-25000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90DCCEC-6E79-0C7B-45B0-EEE0F31B5AB9}"/>
              </a:ext>
            </a:extLst>
          </p:cNvPr>
          <p:cNvSpPr txBox="1"/>
          <p:nvPr/>
        </p:nvSpPr>
        <p:spPr>
          <a:xfrm>
            <a:off x="26353018" y="9820756"/>
            <a:ext cx="993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. . .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EEBCB049-B92E-53FF-EEB1-7979D4DFF359}"/>
              </a:ext>
            </a:extLst>
          </p:cNvPr>
          <p:cNvGrpSpPr/>
          <p:nvPr/>
        </p:nvGrpSpPr>
        <p:grpSpPr>
          <a:xfrm rot="14400000">
            <a:off x="27496227" y="10162562"/>
            <a:ext cx="917130" cy="501015"/>
            <a:chOff x="5511800" y="30722277"/>
            <a:chExt cx="1927166" cy="707659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95CAC6A-219F-F0AF-108A-84D37FDC884A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952A434-7637-FA49-E60A-E6F32A702C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B9D0CD8-FCB6-A4C7-D829-47D5DAD6759D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044221CC-C5F6-4283-3EEF-073C5FC52B39}"/>
              </a:ext>
            </a:extLst>
          </p:cNvPr>
          <p:cNvGrpSpPr/>
          <p:nvPr/>
        </p:nvGrpSpPr>
        <p:grpSpPr>
          <a:xfrm>
            <a:off x="28251231" y="8764151"/>
            <a:ext cx="917130" cy="501015"/>
            <a:chOff x="5511800" y="30722277"/>
            <a:chExt cx="1927166" cy="707659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E0D1FF90-1F8F-0BB2-BC47-0B1989DC7C51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985DC204-5151-CC7B-1E6A-6A38811A14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48718D2-9F82-724A-3F7E-5AA5E7AF0D9C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F7673DB5-2928-8143-E131-0226CC643E3F}"/>
              </a:ext>
            </a:extLst>
          </p:cNvPr>
          <p:cNvSpPr/>
          <p:nvPr/>
        </p:nvSpPr>
        <p:spPr>
          <a:xfrm>
            <a:off x="27912393" y="9392460"/>
            <a:ext cx="1447578" cy="144757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191A5658-0A19-3D95-EAAF-9DA643C824CF}"/>
              </a:ext>
            </a:extLst>
          </p:cNvPr>
          <p:cNvSpPr/>
          <p:nvPr/>
        </p:nvSpPr>
        <p:spPr>
          <a:xfrm>
            <a:off x="27472992" y="8668390"/>
            <a:ext cx="2473609" cy="247360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BF61F333-CC1E-592B-D680-B67258B7AA73}"/>
              </a:ext>
            </a:extLst>
          </p:cNvPr>
          <p:cNvCxnSpPr>
            <a:cxnSpLocks/>
          </p:cNvCxnSpPr>
          <p:nvPr/>
        </p:nvCxnSpPr>
        <p:spPr>
          <a:xfrm>
            <a:off x="28619175" y="10133599"/>
            <a:ext cx="612962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0887BB7C-5A8F-A6CE-AC81-58A5F038FACE}"/>
              </a:ext>
            </a:extLst>
          </p:cNvPr>
          <p:cNvCxnSpPr>
            <a:cxnSpLocks/>
          </p:cNvCxnSpPr>
          <p:nvPr/>
        </p:nvCxnSpPr>
        <p:spPr>
          <a:xfrm flipV="1">
            <a:off x="28650759" y="9536505"/>
            <a:ext cx="0" cy="629733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39074577-BDD5-B599-0BAE-8FA8A7BB1BFF}"/>
              </a:ext>
            </a:extLst>
          </p:cNvPr>
          <p:cNvSpPr txBox="1"/>
          <p:nvPr/>
        </p:nvSpPr>
        <p:spPr>
          <a:xfrm>
            <a:off x="28896616" y="10037617"/>
            <a:ext cx="355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endParaRPr lang="en-US" sz="3600" baseline="-25000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5790B5F-A947-39F9-2D1B-04EF0F018CEB}"/>
              </a:ext>
            </a:extLst>
          </p:cNvPr>
          <p:cNvSpPr txBox="1"/>
          <p:nvPr/>
        </p:nvSpPr>
        <p:spPr>
          <a:xfrm>
            <a:off x="28195461" y="9296237"/>
            <a:ext cx="715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</a:t>
            </a:r>
            <a:endParaRPr lang="en-US" sz="3600" baseline="-25000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8827D90A-26E8-3BEF-F895-CB32FF7E7D81}"/>
              </a:ext>
            </a:extLst>
          </p:cNvPr>
          <p:cNvSpPr txBox="1"/>
          <p:nvPr/>
        </p:nvSpPr>
        <p:spPr>
          <a:xfrm>
            <a:off x="20717316" y="7422506"/>
            <a:ext cx="8644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Random step changes in controls</a:t>
            </a:r>
            <a:endParaRPr lang="en-US" sz="4000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06795F5-7922-3CFB-EE73-21C2984ADCAC}"/>
              </a:ext>
            </a:extLst>
          </p:cNvPr>
          <p:cNvSpPr txBox="1"/>
          <p:nvPr/>
        </p:nvSpPr>
        <p:spPr>
          <a:xfrm>
            <a:off x="20963883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en-US" sz="4000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FCF57F3B-2EF9-4422-1E10-CCD7FD85DEC8}"/>
              </a:ext>
            </a:extLst>
          </p:cNvPr>
          <p:cNvSpPr txBox="1"/>
          <p:nvPr/>
        </p:nvSpPr>
        <p:spPr>
          <a:xfrm>
            <a:off x="24413276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endParaRPr lang="en-US" sz="4000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37DCB69-7354-5F45-0C1B-3ED237E5A53C}"/>
              </a:ext>
            </a:extLst>
          </p:cNvPr>
          <p:cNvSpPr txBox="1"/>
          <p:nvPr/>
        </p:nvSpPr>
        <p:spPr>
          <a:xfrm>
            <a:off x="28445935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endParaRPr lang="en-US" sz="40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3905F15-4B21-3D5B-35AC-0058814142BC}"/>
              </a:ext>
            </a:extLst>
          </p:cNvPr>
          <p:cNvSpPr txBox="1"/>
          <p:nvPr/>
        </p:nvSpPr>
        <p:spPr>
          <a:xfrm>
            <a:off x="18701176" y="8231779"/>
            <a:ext cx="4646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object</a:t>
            </a:r>
            <a:endParaRPr lang="en-US" sz="3600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ED7F3C95-B152-F2FF-1EC2-1EAF6944E336}"/>
                  </a:ext>
                </a:extLst>
              </p:cNvPr>
              <p:cNvSpPr txBox="1"/>
              <p:nvPr/>
            </p:nvSpPr>
            <p:spPr>
              <a:xfrm>
                <a:off x="18701176" y="11537199"/>
                <a:ext cx="2175698" cy="7538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sz="4400" baseline="-25000" dirty="0"/>
              </a:p>
            </p:txBody>
          </p:sp>
        </mc:Choice>
        <mc:Fallback xmlns=""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ED7F3C95-B152-F2FF-1EC2-1EAF6944E3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01176" y="11537199"/>
                <a:ext cx="2175698" cy="753861"/>
              </a:xfrm>
              <a:prstGeom prst="rect">
                <a:avLst/>
              </a:prstGeom>
              <a:blipFill>
                <a:blip r:embed="rId14"/>
                <a:stretch>
                  <a:fillRect b="-284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6" name="Freeform: Shape 145">
            <a:extLst>
              <a:ext uri="{FF2B5EF4-FFF2-40B4-BE49-F238E27FC236}">
                <a16:creationId xmlns:a16="http://schemas.microsoft.com/office/drawing/2014/main" id="{D1ADA4AA-5AC1-71EB-6EA1-16C398485472}"/>
              </a:ext>
            </a:extLst>
          </p:cNvPr>
          <p:cNvSpPr/>
          <p:nvPr/>
        </p:nvSpPr>
        <p:spPr>
          <a:xfrm>
            <a:off x="20039339" y="11412100"/>
            <a:ext cx="216413" cy="849190"/>
          </a:xfrm>
          <a:custGeom>
            <a:avLst/>
            <a:gdLst>
              <a:gd name="connsiteX0" fmla="*/ 0 w 216413"/>
              <a:gd name="connsiteY0" fmla="*/ 802489 h 802489"/>
              <a:gd name="connsiteX1" fmla="*/ 200025 w 216413"/>
              <a:gd name="connsiteY1" fmla="*/ 488164 h 802489"/>
              <a:gd name="connsiteX2" fmla="*/ 66675 w 216413"/>
              <a:gd name="connsiteY2" fmla="*/ 135739 h 802489"/>
              <a:gd name="connsiteX3" fmla="*/ 200025 w 216413"/>
              <a:gd name="connsiteY3" fmla="*/ 11914 h 802489"/>
              <a:gd name="connsiteX4" fmla="*/ 209550 w 216413"/>
              <a:gd name="connsiteY4" fmla="*/ 11914 h 802489"/>
              <a:gd name="connsiteX0" fmla="*/ 0 w 216413"/>
              <a:gd name="connsiteY0" fmla="*/ 849190 h 849190"/>
              <a:gd name="connsiteX1" fmla="*/ 200025 w 216413"/>
              <a:gd name="connsiteY1" fmla="*/ 534865 h 849190"/>
              <a:gd name="connsiteX2" fmla="*/ 66675 w 216413"/>
              <a:gd name="connsiteY2" fmla="*/ 182440 h 849190"/>
              <a:gd name="connsiteX3" fmla="*/ 200025 w 216413"/>
              <a:gd name="connsiteY3" fmla="*/ 58615 h 849190"/>
              <a:gd name="connsiteX4" fmla="*/ 209550 w 216413"/>
              <a:gd name="connsiteY4" fmla="*/ 1465 h 849190"/>
              <a:gd name="connsiteX0" fmla="*/ 0 w 216413"/>
              <a:gd name="connsiteY0" fmla="*/ 849190 h 849190"/>
              <a:gd name="connsiteX1" fmla="*/ 200025 w 216413"/>
              <a:gd name="connsiteY1" fmla="*/ 534865 h 849190"/>
              <a:gd name="connsiteX2" fmla="*/ 0 w 216413"/>
              <a:gd name="connsiteY2" fmla="*/ 277690 h 849190"/>
              <a:gd name="connsiteX3" fmla="*/ 200025 w 216413"/>
              <a:gd name="connsiteY3" fmla="*/ 58615 h 849190"/>
              <a:gd name="connsiteX4" fmla="*/ 209550 w 216413"/>
              <a:gd name="connsiteY4" fmla="*/ 1465 h 84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413" h="849190">
                <a:moveTo>
                  <a:pt x="0" y="849190"/>
                </a:moveTo>
                <a:cubicBezTo>
                  <a:pt x="94456" y="747590"/>
                  <a:pt x="200025" y="630115"/>
                  <a:pt x="200025" y="534865"/>
                </a:cubicBezTo>
                <a:cubicBezTo>
                  <a:pt x="200025" y="439615"/>
                  <a:pt x="0" y="357065"/>
                  <a:pt x="0" y="277690"/>
                </a:cubicBezTo>
                <a:cubicBezTo>
                  <a:pt x="0" y="198315"/>
                  <a:pt x="200025" y="58615"/>
                  <a:pt x="200025" y="58615"/>
                </a:cubicBezTo>
                <a:cubicBezTo>
                  <a:pt x="223837" y="37978"/>
                  <a:pt x="216693" y="-8854"/>
                  <a:pt x="209550" y="1465"/>
                </a:cubicBezTo>
              </a:path>
            </a:pathLst>
          </a:custGeom>
          <a:noFill/>
          <a:ln w="50800"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4E0F3B22-5359-ED88-0C72-3F19616AA027}"/>
              </a:ext>
            </a:extLst>
          </p:cNvPr>
          <p:cNvSpPr/>
          <p:nvPr/>
        </p:nvSpPr>
        <p:spPr>
          <a:xfrm>
            <a:off x="19036057" y="8806656"/>
            <a:ext cx="1491462" cy="885372"/>
          </a:xfrm>
          <a:custGeom>
            <a:avLst/>
            <a:gdLst>
              <a:gd name="connsiteX0" fmla="*/ 54469 w 1491462"/>
              <a:gd name="connsiteY0" fmla="*/ 0 h 885372"/>
              <a:gd name="connsiteX1" fmla="*/ 54469 w 1491462"/>
              <a:gd name="connsiteY1" fmla="*/ 246743 h 885372"/>
              <a:gd name="connsiteX2" fmla="*/ 620526 w 1491462"/>
              <a:gd name="connsiteY2" fmla="*/ 449943 h 885372"/>
              <a:gd name="connsiteX3" fmla="*/ 1375269 w 1491462"/>
              <a:gd name="connsiteY3" fmla="*/ 812800 h 885372"/>
              <a:gd name="connsiteX4" fmla="*/ 1476869 w 1491462"/>
              <a:gd name="connsiteY4" fmla="*/ 885372 h 88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462" h="885372">
                <a:moveTo>
                  <a:pt x="54469" y="0"/>
                </a:moveTo>
                <a:cubicBezTo>
                  <a:pt x="7297" y="85876"/>
                  <a:pt x="-39874" y="171753"/>
                  <a:pt x="54469" y="246743"/>
                </a:cubicBezTo>
                <a:cubicBezTo>
                  <a:pt x="148812" y="321733"/>
                  <a:pt x="400393" y="355600"/>
                  <a:pt x="620526" y="449943"/>
                </a:cubicBezTo>
                <a:cubicBezTo>
                  <a:pt x="840659" y="544286"/>
                  <a:pt x="1232545" y="740228"/>
                  <a:pt x="1375269" y="812800"/>
                </a:cubicBezTo>
                <a:cubicBezTo>
                  <a:pt x="1517993" y="885372"/>
                  <a:pt x="1497431" y="885372"/>
                  <a:pt x="1476869" y="885372"/>
                </a:cubicBezTo>
              </a:path>
            </a:pathLst>
          </a:custGeom>
          <a:noFill/>
          <a:ln w="50800"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6610A195-5A81-E924-7BA5-9617A7408941}"/>
              </a:ext>
            </a:extLst>
          </p:cNvPr>
          <p:cNvSpPr txBox="1"/>
          <p:nvPr/>
        </p:nvSpPr>
        <p:spPr>
          <a:xfrm>
            <a:off x="21698" y="27390938"/>
            <a:ext cx="151447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 graspers exhibit behaviors that are hard to analytically model e.g. non-linear material properties, hysteresis, deformable contact etc.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 use a data-driven approach to get the dynamics of the grasper so we can apply optimal control techniques.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0683BAD-30CA-8190-728A-79281D15714C}"/>
              </a:ext>
            </a:extLst>
          </p:cNvPr>
          <p:cNvSpPr txBox="1"/>
          <p:nvPr/>
        </p:nvSpPr>
        <p:spPr>
          <a:xfrm>
            <a:off x="2427921" y="32202206"/>
            <a:ext cx="3340695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Experimental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76DDE657-1F76-0D29-38AA-19063EE61791}"/>
                  </a:ext>
                </a:extLst>
              </p:cNvPr>
              <p:cNvSpPr txBox="1"/>
              <p:nvPr/>
            </p:nvSpPr>
            <p:spPr>
              <a:xfrm>
                <a:off x="8598594" y="31586652"/>
                <a:ext cx="4943158" cy="246221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Fit dynamics</a:t>
                </a:r>
                <a:b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Open Sans Light" panose="020B0306030504020204" pitchFamily="34" charset="0"/>
                              <a:cs typeface="Open Sans Light" panose="020B0306030504020204" pitchFamily="34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Open Sans Light" panose="020B0306030504020204" pitchFamily="34" charset="0"/>
                              <a:cs typeface="Open Sans Light" panose="020B0306030504020204" pitchFamily="34" charset="0"/>
                            </a:rPr>
                            <m:t>𝑧</m:t>
                          </m:r>
                        </m:e>
                      </m:acc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=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𝐴𝑧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+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𝐵𝑢</m:t>
                      </m:r>
                    </m:oMath>
                  </m:oMathPara>
                </a14:m>
                <a:endParaRPr lang="en-US" sz="4000" b="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𝑝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=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𝐶𝑧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+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𝐷𝑢</m:t>
                      </m:r>
                    </m:oMath>
                  </m:oMathPara>
                </a14:m>
                <a:endPara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 algn="ctr"/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(MATLAB n4sid)</a:t>
                </a:r>
              </a:p>
            </p:txBody>
          </p:sp>
        </mc:Choice>
        <mc:Fallback xmlns=""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76DDE657-1F76-0D29-38AA-19063EE617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8594" y="31586652"/>
                <a:ext cx="4943158" cy="2462213"/>
              </a:xfrm>
              <a:prstGeom prst="rect">
                <a:avLst/>
              </a:prstGeom>
              <a:blipFill>
                <a:blip r:embed="rId15"/>
                <a:stretch>
                  <a:fillRect t="-6420" b="-11111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5" name="TextBox 154">
            <a:extLst>
              <a:ext uri="{FF2B5EF4-FFF2-40B4-BE49-F238E27FC236}">
                <a16:creationId xmlns:a16="http://schemas.microsoft.com/office/drawing/2014/main" id="{27BDF012-89E4-8204-9411-A7CF6A250541}"/>
              </a:ext>
            </a:extLst>
          </p:cNvPr>
          <p:cNvSpPr txBox="1"/>
          <p:nvPr/>
        </p:nvSpPr>
        <p:spPr>
          <a:xfrm>
            <a:off x="1901540" y="35592883"/>
            <a:ext cx="4393456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Design Controller:</a:t>
            </a:r>
          </a:p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LQR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A1036860-C525-2DD0-80EF-6F120D707202}"/>
              </a:ext>
            </a:extLst>
          </p:cNvPr>
          <p:cNvSpPr txBox="1"/>
          <p:nvPr/>
        </p:nvSpPr>
        <p:spPr>
          <a:xfrm>
            <a:off x="8873446" y="35592883"/>
            <a:ext cx="4393456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Test controller on hardware</a:t>
            </a:r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AEAD769B-A05D-1F58-DB74-85C5BA28442A}"/>
              </a:ext>
            </a:extLst>
          </p:cNvPr>
          <p:cNvCxnSpPr>
            <a:cxnSpLocks/>
            <a:stCxn id="151" idx="3"/>
          </p:cNvCxnSpPr>
          <p:nvPr/>
        </p:nvCxnSpPr>
        <p:spPr>
          <a:xfrm>
            <a:off x="5768616" y="32817759"/>
            <a:ext cx="2815395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Connector: Elbow 169">
            <a:extLst>
              <a:ext uri="{FF2B5EF4-FFF2-40B4-BE49-F238E27FC236}">
                <a16:creationId xmlns:a16="http://schemas.microsoft.com/office/drawing/2014/main" id="{A21F9D13-852D-6F69-918B-49BBD3BFBBEA}"/>
              </a:ext>
            </a:extLst>
          </p:cNvPr>
          <p:cNvCxnSpPr>
            <a:cxnSpLocks/>
            <a:stCxn id="154" idx="2"/>
            <a:endCxn id="155" idx="0"/>
          </p:cNvCxnSpPr>
          <p:nvPr/>
        </p:nvCxnSpPr>
        <p:spPr>
          <a:xfrm rot="5400000">
            <a:off x="6812212" y="31334922"/>
            <a:ext cx="1544018" cy="6971905"/>
          </a:xfrm>
          <a:prstGeom prst="bentConnector3">
            <a:avLst>
              <a:gd name="adj1" fmla="val 34717"/>
            </a:avLst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BFD60BE2-1A13-C96E-FA60-2A653DC7D250}"/>
              </a:ext>
            </a:extLst>
          </p:cNvPr>
          <p:cNvCxnSpPr>
            <a:cxnSpLocks/>
            <a:endCxn id="156" idx="1"/>
          </p:cNvCxnSpPr>
          <p:nvPr/>
        </p:nvCxnSpPr>
        <p:spPr>
          <a:xfrm>
            <a:off x="6329980" y="36208436"/>
            <a:ext cx="2543466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TextBox 179">
            <a:extLst>
              <a:ext uri="{FF2B5EF4-FFF2-40B4-BE49-F238E27FC236}">
                <a16:creationId xmlns:a16="http://schemas.microsoft.com/office/drawing/2014/main" id="{9ACC4F25-76B1-8E5F-9BE4-999A6A5C0D94}"/>
              </a:ext>
            </a:extLst>
          </p:cNvPr>
          <p:cNvSpPr txBox="1"/>
          <p:nvPr/>
        </p:nvSpPr>
        <p:spPr>
          <a:xfrm>
            <a:off x="-2" y="24509821"/>
            <a:ext cx="1514475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32138" defTabSz="571500">
              <a:defRPr/>
            </a:pPr>
            <a:r>
              <a:rPr lang="en-US" sz="4000" b="1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Goal: </a:t>
            </a: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Track arbitrary contact pressure trajectories during grasping of rigid and deformable objects using optimal control techniques</a:t>
            </a:r>
            <a:r>
              <a:rPr lang="en-US" sz="4000" b="1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F6B2BCD8-7193-67AE-4296-EA1AEF4B277B}"/>
              </a:ext>
            </a:extLst>
          </p:cNvPr>
          <p:cNvSpPr txBox="1"/>
          <p:nvPr/>
        </p:nvSpPr>
        <p:spPr>
          <a:xfrm>
            <a:off x="30003748" y="23041607"/>
            <a:ext cx="15144750" cy="93256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Further refine the dynamics regression model:</a:t>
            </a:r>
          </a:p>
          <a:p>
            <a:pPr marL="1846588" lvl="1" indent="-857250" defTabSz="571500">
              <a:buFont typeface="+mj-lt"/>
              <a:buAutoNum type="romanLcPeriod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Parse the data and regression such that the dynamics model is fit solely to when the grasper experiences contact</a:t>
            </a:r>
          </a:p>
          <a:p>
            <a:pPr marL="1846588" lvl="1" indent="-857250" defTabSz="571500">
              <a:buFont typeface="+mj-lt"/>
              <a:buAutoNum type="romanLcPeriod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Perform cross validation on tracking error vs quantity of time delays embedded</a:t>
            </a:r>
          </a:p>
          <a:p>
            <a:pPr marL="1846588" lvl="1" indent="-857250" defTabSz="571500">
              <a:buFont typeface="+mj-lt"/>
              <a:buAutoNum type="romanLcPeriod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Cylinders of different sizes</a:t>
            </a:r>
          </a:p>
          <a:p>
            <a:pPr marL="1846588" lvl="1" indent="-857250" defTabSz="571500">
              <a:buFont typeface="+mj-lt"/>
              <a:buAutoNum type="romanLcPeriod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Materials of different rigidity (PLA and soft clay)</a:t>
            </a:r>
          </a:p>
          <a:p>
            <a:pPr marL="532138" defTabSz="571500">
              <a:defRPr/>
            </a:pP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Try the LQR controller on hardware and compare the result to the simulation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Quantify deformation induced on deformable material with LQR controller and compare to existing neural-network open-loop controller [1]</a:t>
            </a:r>
          </a:p>
        </p:txBody>
      </p:sp>
      <p:pic>
        <p:nvPicPr>
          <p:cNvPr id="182" name="Picture 3">
            <a:extLst>
              <a:ext uri="{FF2B5EF4-FFF2-40B4-BE49-F238E27FC236}">
                <a16:creationId xmlns:a16="http://schemas.microsoft.com/office/drawing/2014/main" id="{B80D8F75-8389-29B6-18DB-155CD83E04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2" t="5766" r="14566" b="6251"/>
          <a:stretch/>
        </p:blipFill>
        <p:spPr bwMode="auto">
          <a:xfrm>
            <a:off x="32906055" y="32963099"/>
            <a:ext cx="2803309" cy="3468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3" name="TextBox 182">
            <a:extLst>
              <a:ext uri="{FF2B5EF4-FFF2-40B4-BE49-F238E27FC236}">
                <a16:creationId xmlns:a16="http://schemas.microsoft.com/office/drawing/2014/main" id="{2B51FA8F-DCC7-2583-D61F-A25AF0587EF3}"/>
              </a:ext>
            </a:extLst>
          </p:cNvPr>
          <p:cNvSpPr txBox="1"/>
          <p:nvPr/>
        </p:nvSpPr>
        <p:spPr>
          <a:xfrm>
            <a:off x="32453100" y="32286142"/>
            <a:ext cx="370922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NN open-loop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3D330F2A-54BD-D65F-50C4-CD91310736DD}"/>
              </a:ext>
            </a:extLst>
          </p:cNvPr>
          <p:cNvSpPr txBox="1"/>
          <p:nvPr/>
        </p:nvSpPr>
        <p:spPr>
          <a:xfrm>
            <a:off x="38534352" y="32384298"/>
            <a:ext cx="370922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LQR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E01D0FB-2C23-F8B0-ADF7-18CFBBB6EF55}"/>
              </a:ext>
            </a:extLst>
          </p:cNvPr>
          <p:cNvSpPr txBox="1"/>
          <p:nvPr/>
        </p:nvSpPr>
        <p:spPr>
          <a:xfrm>
            <a:off x="38534352" y="33647004"/>
            <a:ext cx="370922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Work in progress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33D9D10-A16E-9B42-419F-7185BFE7B6A1}"/>
              </a:ext>
            </a:extLst>
          </p:cNvPr>
          <p:cNvSpPr txBox="1"/>
          <p:nvPr/>
        </p:nvSpPr>
        <p:spPr>
          <a:xfrm>
            <a:off x="30744670" y="36673366"/>
            <a:ext cx="1267458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References</a:t>
            </a:r>
          </a:p>
          <a:p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[1] R. Sukhnandan et al., LNCS, 2023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AE7DFD4-256C-8058-18F6-6797498C6DCA}"/>
              </a:ext>
            </a:extLst>
          </p:cNvPr>
          <p:cNvCxnSpPr>
            <a:cxnSpLocks/>
          </p:cNvCxnSpPr>
          <p:nvPr/>
        </p:nvCxnSpPr>
        <p:spPr>
          <a:xfrm flipV="1">
            <a:off x="24447381" y="16006540"/>
            <a:ext cx="0" cy="6491510"/>
          </a:xfrm>
          <a:prstGeom prst="straightConnector1">
            <a:avLst/>
          </a:prstGeom>
          <a:ln w="38100"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6D2E2F07-CB1B-A232-202D-606F7F91447F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3360" y="25009352"/>
            <a:ext cx="14039117" cy="11041402"/>
          </a:xfrm>
          <a:prstGeom prst="rect">
            <a:avLst/>
          </a:prstGeom>
        </p:spPr>
      </p:pic>
      <p:sp>
        <p:nvSpPr>
          <p:cNvPr id="24" name="TextBox 6">
            <a:extLst>
              <a:ext uri="{FF2B5EF4-FFF2-40B4-BE49-F238E27FC236}">
                <a16:creationId xmlns:a16="http://schemas.microsoft.com/office/drawing/2014/main" id="{03F4578D-A4A5-20DE-9E10-4BE43C43847A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5695632" y="4187445"/>
            <a:ext cx="10808617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16-745: Optimal Control and Reinforcement Learning</a:t>
            </a:r>
            <a:endParaRPr lang="en-US" altLang="en-US" sz="5000" baseline="30000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877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1143</TotalTime>
  <Words>512</Words>
  <Application>Microsoft Macintosh PowerPoint</Application>
  <PresentationFormat>Custom</PresentationFormat>
  <Paragraphs>69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Aptos</vt:lpstr>
      <vt:lpstr>Aptos Display</vt:lpstr>
      <vt:lpstr>Arial</vt:lpstr>
      <vt:lpstr>Cambria Math</vt:lpstr>
      <vt:lpstr>Open Sans</vt:lpstr>
      <vt:lpstr>Open Sans Light</vt:lpstr>
      <vt:lpstr>Open Sans SemiBold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Ravesh Sukhnandan</dc:creator>
  <cp:lastModifiedBy>Ravesh Sukhnandan</cp:lastModifiedBy>
  <cp:revision>27</cp:revision>
  <dcterms:created xsi:type="dcterms:W3CDTF">2024-02-27T17:44:49Z</dcterms:created>
  <dcterms:modified xsi:type="dcterms:W3CDTF">2024-04-23T03:50:07Z</dcterms:modified>
</cp:coreProperties>
</file>

<file path=docProps/thumbnail.jpeg>
</file>